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qxmmb69ChSMc91ET67la9uCsA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i="1"/>
            </a:lvl1pPr>
            <a:lvl2pPr lvl="1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4"/>
          <p:cNvCxnSpPr/>
          <p:nvPr/>
        </p:nvCxnSpPr>
        <p:spPr>
          <a:xfrm>
            <a:off x="5826000" y="3690871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" name="Google Shape;18;p14"/>
          <p:cNvGrpSpPr/>
          <p:nvPr/>
        </p:nvGrpSpPr>
        <p:grpSpPr>
          <a:xfrm>
            <a:off x="9763121" y="4439427"/>
            <a:ext cx="1597977" cy="1549851"/>
            <a:chOff x="9623421" y="4394977"/>
            <a:chExt cx="1597977" cy="1549851"/>
          </a:xfrm>
        </p:grpSpPr>
        <p:sp>
          <p:nvSpPr>
            <p:cNvPr id="19" name="Google Shape;19;p14"/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/>
              <a:ahLst/>
              <a:cxnLst/>
              <a:rect l="l" t="t" r="r" b="b"/>
              <a:pathLst>
                <a:path w="571820" h="1316717" extrusionOk="0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/>
                <a:ahLst/>
                <a:cxnLst/>
                <a:rect l="l" t="t" r="r" b="b"/>
                <a:pathLst>
                  <a:path w="571820" h="1311956" extrusionOk="0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cxnSp>
            <p:nvCxnSpPr>
              <p:cNvPr id="22" name="Google Shape;22;p14"/>
              <p:cNvCxnSpPr/>
              <p:nvPr/>
            </p:nvCxnSpPr>
            <p:spPr>
              <a:xfrm>
                <a:off x="8768695" y="4330454"/>
                <a:ext cx="0" cy="16200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 rot="5400000">
            <a:off x="4103688" y="-1233487"/>
            <a:ext cx="3978275" cy="1002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 rot="5400000">
            <a:off x="8200672" y="2777907"/>
            <a:ext cx="468947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 rot="5400000">
            <a:off x="2982733" y="-823733"/>
            <a:ext cx="4689476" cy="84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5" name="Google Shape;35;p16"/>
          <p:cNvGrpSpPr/>
          <p:nvPr/>
        </p:nvGrpSpPr>
        <p:grpSpPr>
          <a:xfrm>
            <a:off x="903520" y="932104"/>
            <a:ext cx="1241179" cy="1268786"/>
            <a:chOff x="903520" y="932104"/>
            <a:chExt cx="1241179" cy="1268786"/>
          </a:xfrm>
        </p:grpSpPr>
        <p:grpSp>
          <p:nvGrpSpPr>
            <p:cNvPr id="36" name="Google Shape;36;p16"/>
            <p:cNvGrpSpPr/>
            <p:nvPr/>
          </p:nvGrpSpPr>
          <p:grpSpPr>
            <a:xfrm rot="-2700000" flipH="1">
              <a:off x="1067391" y="1242261"/>
              <a:ext cx="961992" cy="724633"/>
              <a:chOff x="461917" y="958515"/>
              <a:chExt cx="961992" cy="724633"/>
            </a:xfrm>
          </p:grpSpPr>
          <p:sp>
            <p:nvSpPr>
              <p:cNvPr id="37" name="Google Shape;37;p16"/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/>
                <a:ahLst/>
                <a:cxnLst/>
                <a:rect l="l" t="t" r="r" b="b"/>
                <a:pathLst>
                  <a:path w="464738" h="464738" extrusionOk="0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38" name="Google Shape;38;p16"/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/>
                <a:ahLst/>
                <a:cxnLst/>
                <a:rect l="l" t="t" r="r" b="b"/>
                <a:pathLst>
                  <a:path w="464739" h="464739" extrusionOk="0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grpSp>
          <p:nvGrpSpPr>
            <p:cNvPr id="39" name="Google Shape;39;p16"/>
            <p:cNvGrpSpPr/>
            <p:nvPr/>
          </p:nvGrpSpPr>
          <p:grpSpPr>
            <a:xfrm>
              <a:off x="903520" y="932104"/>
              <a:ext cx="960256" cy="1032894"/>
              <a:chOff x="2111720" y="2384401"/>
              <a:chExt cx="960256" cy="1032894"/>
            </a:xfrm>
          </p:grpSpPr>
          <p:sp>
            <p:nvSpPr>
              <p:cNvPr id="40" name="Google Shape;40;p16"/>
              <p:cNvSpPr/>
              <p:nvPr/>
            </p:nvSpPr>
            <p:spPr>
              <a:xfrm rot="-8100000">
                <a:off x="2207971" y="2856305"/>
                <a:ext cx="464739" cy="464739"/>
              </a:xfrm>
              <a:custGeom>
                <a:avLst/>
                <a:gdLst/>
                <a:ahLst/>
                <a:cxnLst/>
                <a:rect l="l" t="t" r="r" b="b"/>
                <a:pathLst>
                  <a:path w="464739" h="464739" extrusionOk="0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41" name="Google Shape;41;p16"/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/>
                <a:ahLst/>
                <a:cxnLst/>
                <a:rect l="l" t="t" r="r" b="b"/>
                <a:pathLst>
                  <a:path w="464738" h="464738" extrusionOk="0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grpSp>
            <p:nvGrpSpPr>
              <p:cNvPr id="42" name="Google Shape;42;p16"/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43" name="Google Shape;43;p16"/>
                <p:cNvCxnSpPr/>
                <p:nvPr/>
              </p:nvCxnSpPr>
              <p:spPr>
                <a:xfrm rot="10800000">
                  <a:off x="2440769" y="2516865"/>
                  <a:ext cx="0" cy="90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4" name="Google Shape;44;p16"/>
                <p:cNvCxnSpPr/>
                <p:nvPr/>
              </p:nvCxnSpPr>
              <p:spPr>
                <a:xfrm rot="10800000">
                  <a:off x="2753778" y="2384401"/>
                  <a:ext cx="0" cy="90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45" name="Google Shape;45;p16"/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46" name="Google Shape;46;p16"/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rgbClr val="B2CB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" name="Google Shape;47;p16"/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cxnSp>
        <p:nvCxnSpPr>
          <p:cNvPr id="48" name="Google Shape;48;p16"/>
          <p:cNvCxnSpPr/>
          <p:nvPr/>
        </p:nvCxnSpPr>
        <p:spPr>
          <a:xfrm rot="5400000">
            <a:off x="5826000" y="3429001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1085850" y="1790700"/>
            <a:ext cx="474015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2"/>
          </p:nvPr>
        </p:nvSpPr>
        <p:spPr>
          <a:xfrm>
            <a:off x="6366000" y="1790700"/>
            <a:ext cx="474015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2"/>
          </p:nvPr>
        </p:nvSpPr>
        <p:spPr>
          <a:xfrm>
            <a:off x="1079500" y="2525561"/>
            <a:ext cx="4741200" cy="32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3"/>
          </p:nvPr>
        </p:nvSpPr>
        <p:spPr>
          <a:xfrm>
            <a:off x="6364950" y="1854200"/>
            <a:ext cx="4741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4"/>
          </p:nvPr>
        </p:nvSpPr>
        <p:spPr>
          <a:xfrm>
            <a:off x="6364950" y="2525560"/>
            <a:ext cx="4741200" cy="32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5537200" y="955230"/>
            <a:ext cx="5583193" cy="481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Avenir"/>
              <a:buNone/>
              <a:defRPr sz="4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4800"/>
              <a:buFont typeface="Avenir"/>
              <a:buNone/>
              <a:defRPr sz="48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4pPr>
            <a:lvl5pPr marL="2286000" lvl="4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Char char="·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2"/>
          </p:nvPr>
        </p:nvSpPr>
        <p:spPr>
          <a:xfrm>
            <a:off x="1079499" y="2664000"/>
            <a:ext cx="3905999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>
            <a:spLocks noGrp="1"/>
          </p:cNvSpPr>
          <p:nvPr>
            <p:ph type="pic" idx="2"/>
          </p:nvPr>
        </p:nvSpPr>
        <p:spPr>
          <a:xfrm>
            <a:off x="5537200" y="531813"/>
            <a:ext cx="6113812" cy="5784849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1079500" y="2663825"/>
            <a:ext cx="3905250" cy="31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B2CBC4"/>
              </a:buClr>
              <a:buSzPts val="2000"/>
              <a:buFont typeface="Noto Sans Symbols"/>
              <a:buChar char="·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B2CBC4"/>
              </a:buClr>
              <a:buSzPts val="2000"/>
              <a:buFont typeface="Avenir"/>
              <a:buNone/>
              <a:defRPr sz="2000" b="0" i="1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B2CBC4"/>
              </a:buClr>
              <a:buSzPts val="2000"/>
              <a:buFont typeface="Noto Sans Symbols"/>
              <a:buChar char="·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B2CBC4"/>
              </a:buClr>
              <a:buSzPts val="2000"/>
              <a:buFont typeface="Avenir"/>
              <a:buNone/>
              <a:defRPr sz="2000" b="0" i="1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B2CBC4"/>
              </a:buClr>
              <a:buSzPts val="2000"/>
              <a:buFont typeface="Noto Sans Symbols"/>
              <a:buChar char="·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yr1@grange.harrow.sch.u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446571" y="4632325"/>
            <a:ext cx="5090629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/>
              <a:t>WELCOME TO YEAR 1</a:t>
            </a:r>
            <a:br>
              <a:rPr lang="en-US"/>
            </a:b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SEPTEMBER 2025</a:t>
            </a:r>
            <a:endParaRPr/>
          </a:p>
        </p:txBody>
      </p:sp>
      <p:sp>
        <p:nvSpPr>
          <p:cNvPr id="106" name="Google Shape;106;p1"/>
          <p:cNvSpPr txBox="1"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Laurentiu Class</a:t>
            </a:r>
            <a:br>
              <a:rPr lang="en-US" sz="3200"/>
            </a:br>
            <a:r>
              <a:rPr lang="en-US" sz="3200"/>
              <a:t>Yomindee Class</a:t>
            </a:r>
            <a:endParaRPr/>
          </a:p>
        </p:txBody>
      </p:sp>
      <p:pic>
        <p:nvPicPr>
          <p:cNvPr id="107" name="Google Shape;107;p1" descr="Calendar on table"/>
          <p:cNvPicPr preferRelativeResize="0"/>
          <p:nvPr/>
        </p:nvPicPr>
        <p:blipFill rotWithShape="1">
          <a:blip r:embed="rId3">
            <a:alphaModFix/>
          </a:blip>
          <a:srcRect t="15348" b="35320"/>
          <a:stretch/>
        </p:blipFill>
        <p:spPr>
          <a:xfrm>
            <a:off x="20" y="10"/>
            <a:ext cx="12191977" cy="4014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"/>
          <p:cNvCxnSpPr/>
          <p:nvPr/>
        </p:nvCxnSpPr>
        <p:spPr>
          <a:xfrm rot="5400000">
            <a:off x="5826000" y="5462587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1080000" y="540032"/>
            <a:ext cx="4426782" cy="133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/>
              <a:t>MATHS</a:t>
            </a:r>
            <a:endParaRPr/>
          </a:p>
        </p:txBody>
      </p:sp>
      <p:sp>
        <p:nvSpPr>
          <p:cNvPr id="208" name="Google Shape;208;p10"/>
          <p:cNvSpPr txBox="1">
            <a:spLocks noGrp="1"/>
          </p:cNvSpPr>
          <p:nvPr>
            <p:ph type="body" idx="1"/>
          </p:nvPr>
        </p:nvSpPr>
        <p:spPr>
          <a:xfrm>
            <a:off x="419100" y="2590804"/>
            <a:ext cx="5943600" cy="414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360000" lvl="0" indent="-36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·"/>
            </a:pPr>
            <a:r>
              <a:rPr lang="en-US" sz="2400" b="1" dirty="0" smtClean="0"/>
              <a:t>Mastering Number</a:t>
            </a:r>
          </a:p>
          <a:p>
            <a:pPr marL="360000" lvl="0" indent="-36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·"/>
            </a:pPr>
            <a:r>
              <a:rPr lang="en-US" sz="2400" b="1" dirty="0" smtClean="0"/>
              <a:t>Place </a:t>
            </a:r>
            <a:r>
              <a:rPr lang="en-US" sz="2400" b="1" dirty="0"/>
              <a:t>value within 100</a:t>
            </a:r>
            <a:endParaRPr sz="2400" b="1" dirty="0"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2400" b="1" dirty="0"/>
              <a:t>Addition and subtraction within 20</a:t>
            </a:r>
            <a:endParaRPr sz="2400" b="1" dirty="0"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2400" b="1" dirty="0"/>
              <a:t>Geometry (2D and 3D shapes)</a:t>
            </a:r>
            <a:endParaRPr sz="2400" b="1" dirty="0"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2400" b="1" dirty="0"/>
              <a:t>Measurement (length &amp; volume and weight &amp; height)</a:t>
            </a:r>
            <a:endParaRPr sz="2400" b="1" dirty="0"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2400" b="1" dirty="0"/>
              <a:t>Multiplication and division</a:t>
            </a:r>
            <a:endParaRPr sz="2400" b="1" dirty="0"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2400" b="1" dirty="0"/>
              <a:t>Fractions</a:t>
            </a:r>
            <a:endParaRPr sz="2400" b="1" dirty="0"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2400" b="1" dirty="0"/>
              <a:t>Money</a:t>
            </a:r>
            <a:endParaRPr sz="2400" b="1" dirty="0"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2400" b="1" dirty="0"/>
              <a:t>Time</a:t>
            </a:r>
            <a:endParaRPr sz="2400" b="1" dirty="0"/>
          </a:p>
        </p:txBody>
      </p:sp>
      <p:pic>
        <p:nvPicPr>
          <p:cNvPr id="209" name="Google Shape;209;p10" descr="Free Math Transparent Background, Download Free Math Transparent Background  png images, Free ClipArts on Clip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8864" y="1281218"/>
            <a:ext cx="4452148" cy="4295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1080000" y="540032"/>
            <a:ext cx="4426782" cy="133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/>
              <a:t>HOME LEARNING</a:t>
            </a:r>
            <a:endParaRPr/>
          </a:p>
        </p:txBody>
      </p:sp>
      <p:cxnSp>
        <p:nvCxnSpPr>
          <p:cNvPr id="216" name="Google Shape;216;p11"/>
          <p:cNvCxnSpPr/>
          <p:nvPr/>
        </p:nvCxnSpPr>
        <p:spPr>
          <a:xfrm>
            <a:off x="3023391" y="2310207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11"/>
          <p:cNvSpPr txBox="1">
            <a:spLocks noGrp="1"/>
          </p:cNvSpPr>
          <p:nvPr>
            <p:ph type="body" idx="1"/>
          </p:nvPr>
        </p:nvSpPr>
        <p:spPr>
          <a:xfrm>
            <a:off x="208484" y="2581988"/>
            <a:ext cx="6169813" cy="402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360000" lvl="0" indent="-36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All work will be set on Purple Mash/Spelling Shed/Spelling book – to be completed online and in Homework book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Set on Fridays due on Wednesday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Reading should be done every day during the week and recorded in reading diaries- Phonics Book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Spellings will be recorded in spelling books for practise at home – tests will be on Wednesdays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Knowledge organisers shared detailing what will be covered in-school.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Behaviour recorded in ClassCharts- login letter given to parents</a:t>
            </a:r>
            <a:endParaRPr/>
          </a:p>
          <a:p>
            <a:pPr marL="360000" lvl="0" indent="-2615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b="1"/>
              <a:t>Please support your child with their learning at home</a:t>
            </a:r>
            <a:endParaRPr b="1"/>
          </a:p>
        </p:txBody>
      </p:sp>
      <p:sp>
        <p:nvSpPr>
          <p:cNvPr id="218" name="Google Shape;218;p11"/>
          <p:cNvSpPr/>
          <p:nvPr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9" name="Google Shape;219;p11" descr="Free Transparent Computer Clipart, Download Free Transparent Computer  Clipart png images, Free ClipArts on Clip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8864" y="1603651"/>
            <a:ext cx="4452148" cy="3650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Communication with the school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Weekly Newsletters detailing key events and important dates in the school calendar. It also celebrates top spellers on </a:t>
            </a:r>
            <a:r>
              <a:rPr lang="en-GB" dirty="0" err="1" smtClean="0"/>
              <a:t>Edshed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Youtube</a:t>
            </a:r>
            <a:r>
              <a:rPr lang="en-GB" dirty="0" smtClean="0"/>
              <a:t> channel contains videos with important messages for the Grange community</a:t>
            </a:r>
          </a:p>
          <a:p>
            <a:r>
              <a:rPr lang="en-GB" dirty="0" smtClean="0"/>
              <a:t>Each class has a parent representative who is the admin of a class </a:t>
            </a:r>
            <a:r>
              <a:rPr lang="en-GB" dirty="0" err="1" smtClean="0"/>
              <a:t>wassap</a:t>
            </a:r>
            <a:r>
              <a:rPr lang="en-GB" dirty="0" smtClean="0"/>
              <a:t> group. They will also communicate some information through the group. </a:t>
            </a:r>
          </a:p>
          <a:p>
            <a:r>
              <a:rPr lang="en-GB" dirty="0" smtClean="0"/>
              <a:t>If you would like to contact us please email us on </a:t>
            </a:r>
            <a:r>
              <a:rPr lang="en-GB" dirty="0" smtClean="0">
                <a:hlinkClick r:id="rId2"/>
              </a:rPr>
              <a:t>yr1@grange.harrow.sch.uk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4001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2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PHONICS SCREENING </a:t>
            </a:r>
            <a:br>
              <a:rPr lang="en-US"/>
            </a:br>
            <a:r>
              <a:rPr lang="en-US"/>
              <a:t>NEXT YEAR JUNE 2026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/>
              <a:t>MEETING</a:t>
            </a:r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60000" lvl="0" indent="-360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200"/>
              <a:buChar char="·"/>
            </a:pPr>
            <a:r>
              <a:rPr lang="en-US" sz="3200"/>
              <a:t>To introduce general information: uniform, P.E. kit, school timings.</a:t>
            </a:r>
            <a:endParaRPr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3200"/>
              <a:buChar char="·"/>
            </a:pPr>
            <a:r>
              <a:rPr lang="en-US" sz="3200"/>
              <a:t>To introduce the curriculum that your child will be covering in Year 1.</a:t>
            </a:r>
            <a:endParaRPr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3200"/>
              <a:buChar char="·"/>
            </a:pPr>
            <a:r>
              <a:rPr lang="en-US" sz="3200"/>
              <a:t>To identify the ways you can support your child in their learning at home.</a:t>
            </a:r>
            <a:endParaRPr/>
          </a:p>
          <a:p>
            <a:pPr marL="360000" lvl="0" indent="-1568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810494" y="537235"/>
            <a:ext cx="4965794" cy="133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/>
              <a:t>CLASS TEACHERS AND SUPPORT STAFF</a:t>
            </a:r>
            <a:endParaRPr/>
          </a:p>
        </p:txBody>
      </p:sp>
      <p:cxnSp>
        <p:nvCxnSpPr>
          <p:cNvPr id="121" name="Google Shape;121;p3"/>
          <p:cNvCxnSpPr/>
          <p:nvPr/>
        </p:nvCxnSpPr>
        <p:spPr>
          <a:xfrm>
            <a:off x="3023391" y="2310207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426066" y="2406074"/>
            <a:ext cx="5802662" cy="422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Laurentiu Class</a:t>
            </a:r>
            <a:endParaRPr sz="2400" b="1"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venir"/>
              <a:buChar char="-"/>
            </a:pPr>
            <a:r>
              <a:rPr lang="en-US" sz="2400"/>
              <a:t>Mrs Ciornei</a:t>
            </a:r>
            <a:endParaRPr sz="2400"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venir"/>
              <a:buChar char="-"/>
            </a:pPr>
            <a:r>
              <a:rPr lang="en-US" sz="2400"/>
              <a:t>Mrs Khokher</a:t>
            </a:r>
            <a:endParaRPr sz="2400"/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Yomindee Class</a:t>
            </a:r>
            <a:endParaRPr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venir"/>
              <a:buChar char="-"/>
            </a:pPr>
            <a:r>
              <a:rPr lang="en-US" sz="2400"/>
              <a:t>Mrs Ryatt</a:t>
            </a:r>
            <a:endParaRPr sz="2400"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venir"/>
              <a:buChar char="-"/>
            </a:pPr>
            <a:r>
              <a:rPr lang="en-US" sz="2400"/>
              <a:t>Ms Lacey</a:t>
            </a:r>
            <a:endParaRPr sz="2400"/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Mrs Bennett ART/DT Teacher </a:t>
            </a:r>
            <a:endParaRPr/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Mr Dowling PE Teacher</a:t>
            </a:r>
            <a:endParaRPr sz="2400"/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4" name="Google Shape;124;p3" descr="female teacher is teaching png - Clipart Wor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8864" y="1202958"/>
            <a:ext cx="4452148" cy="4452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/>
              <a:t>SCHOOL TIMINGS</a:t>
            </a:r>
            <a:endParaRPr/>
          </a:p>
        </p:txBody>
      </p:sp>
      <p:cxnSp>
        <p:nvCxnSpPr>
          <p:cNvPr id="131" name="Google Shape;131;p4"/>
          <p:cNvCxnSpPr/>
          <p:nvPr/>
        </p:nvCxnSpPr>
        <p:spPr>
          <a:xfrm>
            <a:off x="2213469" y="2310207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540988" y="2759076"/>
            <a:ext cx="3884962" cy="300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360000" lvl="0" indent="-360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·"/>
            </a:pPr>
            <a:r>
              <a:rPr lang="en-US" sz="2400"/>
              <a:t>Start time: 8:30am</a:t>
            </a:r>
            <a:endParaRPr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Char char="·"/>
            </a:pPr>
            <a:r>
              <a:rPr lang="en-US" sz="2400"/>
              <a:t>Finish time: 3:15pm</a:t>
            </a:r>
            <a:endParaRPr/>
          </a:p>
          <a:p>
            <a:pPr marL="360000" lvl="0" indent="-207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Playground entrance (Furness Road) or field entrance (Welbeck Road).</a:t>
            </a:r>
            <a:endParaRPr/>
          </a:p>
          <a:p>
            <a:pPr marL="360000" lvl="0" indent="-207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133" name="Google Shape;133;p4"/>
          <p:cNvSpPr/>
          <p:nvPr/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4" name="Google Shape;134;p4" descr="School Clipart transparent PNG - Stick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6466" y="540033"/>
            <a:ext cx="5775279" cy="5775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540988" y="461299"/>
            <a:ext cx="3884962" cy="133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/>
              <a:t>UNIFORM</a:t>
            </a:r>
            <a:endParaRPr/>
          </a:p>
        </p:txBody>
      </p:sp>
      <p:cxnSp>
        <p:nvCxnSpPr>
          <p:cNvPr id="141" name="Google Shape;141;p5"/>
          <p:cNvCxnSpPr/>
          <p:nvPr/>
        </p:nvCxnSpPr>
        <p:spPr>
          <a:xfrm>
            <a:off x="2213469" y="2310207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p5"/>
          <p:cNvSpPr txBox="1">
            <a:spLocks noGrp="1"/>
          </p:cNvSpPr>
          <p:nvPr>
            <p:ph type="body" idx="1"/>
          </p:nvPr>
        </p:nvSpPr>
        <p:spPr>
          <a:xfrm>
            <a:off x="271812" y="2450517"/>
            <a:ext cx="4724400" cy="426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360000" lvl="0" indent="-36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White polo shirt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Blue jumper/cardigan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Grey skirt or trousers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Blue check summer dresses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Black shoes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No leggings</a:t>
            </a:r>
            <a:endParaRPr/>
          </a:p>
          <a:p>
            <a:pPr marL="360000" lvl="0" indent="-2425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b="1"/>
              <a:t>PLEASE ENSURE YOUR CHILD’S CLOTHES ARE LABELLED – ESPECIALLY JUMPERS/CARDIGANS</a:t>
            </a:r>
            <a:endParaRPr b="1"/>
          </a:p>
        </p:txBody>
      </p:sp>
      <p:sp>
        <p:nvSpPr>
          <p:cNvPr id="143" name="Google Shape;143;p5"/>
          <p:cNvSpPr/>
          <p:nvPr/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4" name="Google Shape;144;p5" descr="http://webfronter.com/harrow/Earlsmead/menu6/School_Uniform/DSC0208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314" y="540033"/>
            <a:ext cx="3017584" cy="5775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1080000" y="540000"/>
            <a:ext cx="4426782" cy="133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 dirty="0"/>
              <a:t>P.E. </a:t>
            </a:r>
            <a:r>
              <a:rPr lang="en-US" dirty="0" smtClean="0"/>
              <a:t>KIT</a:t>
            </a:r>
            <a:br>
              <a:rPr lang="en-US" dirty="0" smtClean="0"/>
            </a:br>
            <a:r>
              <a:rPr lang="en-US" dirty="0" smtClean="0"/>
              <a:t>P.E DAYS: TUES &amp; THURS</a:t>
            </a:r>
            <a:endParaRPr dirty="0"/>
          </a:p>
        </p:txBody>
      </p:sp>
      <p:cxnSp>
        <p:nvCxnSpPr>
          <p:cNvPr id="151" name="Google Shape;151;p6"/>
          <p:cNvCxnSpPr/>
          <p:nvPr/>
        </p:nvCxnSpPr>
        <p:spPr>
          <a:xfrm>
            <a:off x="3023391" y="2310207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1080000" y="2759076"/>
            <a:ext cx="4460874" cy="300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0000" lnSpcReduction="20000"/>
          </a:bodyPr>
          <a:lstStyle/>
          <a:p>
            <a:pPr marL="360000" lvl="0" indent="-360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Char char="·"/>
            </a:pPr>
            <a:r>
              <a:rPr lang="en-US" sz="3200"/>
              <a:t>White t-shirt</a:t>
            </a:r>
            <a:endParaRPr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3200"/>
              <a:t>Blue or black shorts</a:t>
            </a:r>
            <a:endParaRPr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3200"/>
              <a:t>Blue tracksuit</a:t>
            </a:r>
            <a:endParaRPr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3200"/>
              <a:t>Trainers or plimsolls</a:t>
            </a:r>
            <a:endParaRPr sz="3200"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3200"/>
              <a:t>PE lessons: Wednesday PE with Class Teacher, Thursday with Mr Dowling </a:t>
            </a:r>
            <a:endParaRPr sz="3200"/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200"/>
          </a:p>
        </p:txBody>
      </p:sp>
      <p:sp>
        <p:nvSpPr>
          <p:cNvPr id="153" name="Google Shape;153;p6"/>
          <p:cNvSpPr/>
          <p:nvPr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4" name="Google Shape;154;p6" descr="A group of blue jean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2014" y="992751"/>
            <a:ext cx="4438998" cy="184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2014" y="4056055"/>
            <a:ext cx="4438998" cy="1769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/>
              <a:t>PACKED LUNCHES</a:t>
            </a:r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501650" y="2429541"/>
            <a:ext cx="5324475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u="sng">
                <a:solidFill>
                  <a:srgbClr val="00B050"/>
                </a:solidFill>
              </a:rPr>
              <a:t>Packed lunches should contain:</a:t>
            </a:r>
            <a:endParaRPr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800"/>
              <a:buChar char="·"/>
            </a:pPr>
            <a:r>
              <a:rPr lang="en-US" sz="2800"/>
              <a:t>Sandwich / pasta / rice etc.</a:t>
            </a:r>
            <a:endParaRPr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800"/>
              <a:buChar char="·"/>
            </a:pPr>
            <a:r>
              <a:rPr lang="en-US" sz="2800"/>
              <a:t>Fruit</a:t>
            </a:r>
            <a:endParaRPr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800"/>
              <a:buChar char="·"/>
            </a:pPr>
            <a:r>
              <a:rPr lang="en-US" sz="2800"/>
              <a:t>Yoghurt / biscuit etc.</a:t>
            </a:r>
            <a:endParaRPr/>
          </a:p>
          <a:p>
            <a:pPr marL="36000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800"/>
              <a:buChar char="·"/>
            </a:pPr>
            <a:r>
              <a:rPr lang="en-US" sz="2800"/>
              <a:t>Fruit juice or water</a:t>
            </a:r>
            <a:endParaRPr sz="2800"/>
          </a:p>
        </p:txBody>
      </p:sp>
      <p:sp>
        <p:nvSpPr>
          <p:cNvPr id="162" name="Google Shape;162;p7"/>
          <p:cNvSpPr txBox="1"/>
          <p:nvPr/>
        </p:nvSpPr>
        <p:spPr>
          <a:xfrm>
            <a:off x="6092825" y="2439731"/>
            <a:ext cx="5324475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2CBC4"/>
              </a:buClr>
              <a:buSzPts val="2800"/>
              <a:buFont typeface="Noto Sans Symbols"/>
              <a:buNone/>
            </a:pPr>
            <a:r>
              <a:rPr lang="en-US" sz="2800" b="1" i="0" u="sng" strike="noStrike" cap="none">
                <a:solidFill>
                  <a:srgbClr val="FFC000"/>
                </a:solidFill>
                <a:latin typeface="Avenir"/>
                <a:ea typeface="Avenir"/>
                <a:cs typeface="Avenir"/>
                <a:sym typeface="Avenir"/>
              </a:rPr>
              <a:t>Packed lunches should NOT contain: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B2CBC4"/>
              </a:buClr>
              <a:buSzPts val="2800"/>
              <a:buFont typeface="Noto Sans Symbols"/>
              <a:buChar char="·"/>
            </a:pPr>
            <a:r>
              <a:rPr lang="en-US"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Nuts or food containing nuts</a:t>
            </a:r>
            <a:endParaRPr sz="2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60000" marR="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B2CBC4"/>
              </a:buClr>
              <a:buSzPts val="2800"/>
              <a:buFont typeface="Noto Sans Symbols"/>
              <a:buChar char="·"/>
            </a:pPr>
            <a:r>
              <a:rPr lang="en-US"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Fizzy drinks</a:t>
            </a:r>
            <a:endParaRPr sz="2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60000" marR="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B2CBC4"/>
              </a:buClr>
              <a:buSzPts val="2800"/>
              <a:buFont typeface="Noto Sans Symbols"/>
              <a:buChar char="·"/>
            </a:pPr>
            <a:r>
              <a:rPr lang="en-US"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Crisps</a:t>
            </a:r>
            <a:endParaRPr sz="2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60000" marR="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B2CBC4"/>
              </a:buClr>
              <a:buSzPts val="2800"/>
              <a:buFont typeface="Noto Sans Symbols"/>
              <a:buChar char="·"/>
            </a:pPr>
            <a:r>
              <a:rPr lang="en-US"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Chocolate / sweets</a:t>
            </a:r>
            <a:endParaRPr sz="2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3" name="Google Shape;163;p7" descr="Lunchbox Ideas | Recipes | Change4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975" y="248573"/>
            <a:ext cx="1912573" cy="191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540994" y="1292446"/>
            <a:ext cx="3322637" cy="468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/>
              <a:t>YEAR 1 CURRICULUM</a:t>
            </a:r>
            <a:endParaRPr/>
          </a:p>
        </p:txBody>
      </p:sp>
      <p:sp>
        <p:nvSpPr>
          <p:cNvPr id="170" name="Google Shape;170;p8"/>
          <p:cNvSpPr/>
          <p:nvPr/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71" name="Google Shape;171;p8"/>
          <p:cNvGrpSpPr/>
          <p:nvPr/>
        </p:nvGrpSpPr>
        <p:grpSpPr>
          <a:xfrm>
            <a:off x="4981575" y="338850"/>
            <a:ext cx="6669431" cy="6180299"/>
            <a:chOff x="0" y="202926"/>
            <a:chExt cx="6669431" cy="6180299"/>
          </a:xfrm>
        </p:grpSpPr>
        <p:sp>
          <p:nvSpPr>
            <p:cNvPr id="172" name="Google Shape;172;p8"/>
            <p:cNvSpPr/>
            <p:nvPr/>
          </p:nvSpPr>
          <p:spPr>
            <a:xfrm>
              <a:off x="0" y="202926"/>
              <a:ext cx="6669431" cy="579149"/>
            </a:xfrm>
            <a:prstGeom prst="roundRect">
              <a:avLst>
                <a:gd name="adj" fmla="val 16667"/>
              </a:avLst>
            </a:prstGeom>
            <a:solidFill>
              <a:srgbClr val="75A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"/>
            <p:cNvSpPr txBox="1"/>
            <p:nvPr/>
          </p:nvSpPr>
          <p:spPr>
            <a:xfrm>
              <a:off x="28272" y="231198"/>
              <a:ext cx="6612887" cy="52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English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: Phonics, writing, reading &amp; comprehension, grammar and punctuation, spelling.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0" y="825276"/>
              <a:ext cx="6669431" cy="579149"/>
            </a:xfrm>
            <a:prstGeom prst="roundRect">
              <a:avLst>
                <a:gd name="adj" fmla="val 16667"/>
              </a:avLst>
            </a:prstGeom>
            <a:solidFill>
              <a:srgbClr val="75A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28272" y="853548"/>
              <a:ext cx="6612887" cy="52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Maths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: Place value, addition and subtraction, money, multiplication and division, shape, fractions, measurement, time.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0" y="1447626"/>
              <a:ext cx="6669431" cy="579149"/>
            </a:xfrm>
            <a:prstGeom prst="roundRect">
              <a:avLst>
                <a:gd name="adj" fmla="val 16667"/>
              </a:avLst>
            </a:prstGeom>
            <a:solidFill>
              <a:srgbClr val="77A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28272" y="1475898"/>
              <a:ext cx="6612887" cy="52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Science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: Animals including humans, everyday materials, seasonal changes,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0" y="2069976"/>
              <a:ext cx="6669431" cy="579149"/>
            </a:xfrm>
            <a:prstGeom prst="roundRect">
              <a:avLst>
                <a:gd name="adj" fmla="val 16667"/>
              </a:avLst>
            </a:prstGeom>
            <a:solidFill>
              <a:srgbClr val="78A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8"/>
            <p:cNvSpPr txBox="1"/>
            <p:nvPr/>
          </p:nvSpPr>
          <p:spPr>
            <a:xfrm>
              <a:off x="28272" y="2098248"/>
              <a:ext cx="6612887" cy="52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History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: Past and present, significant individuals and events, history of holidays.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0" y="2692326"/>
              <a:ext cx="6669431" cy="579149"/>
            </a:xfrm>
            <a:prstGeom prst="roundRect">
              <a:avLst>
                <a:gd name="adj" fmla="val 16667"/>
              </a:avLst>
            </a:prstGeom>
            <a:solidFill>
              <a:srgbClr val="79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28272" y="2720598"/>
              <a:ext cx="6612887" cy="52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Geography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: Maps, comparison of the U.K. and Peru, seven continents and five oceans.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0" y="3314676"/>
              <a:ext cx="6669431" cy="579149"/>
            </a:xfrm>
            <a:prstGeom prst="roundRect">
              <a:avLst>
                <a:gd name="adj" fmla="val 16667"/>
              </a:avLst>
            </a:prstGeom>
            <a:solidFill>
              <a:srgbClr val="7BA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"/>
            <p:cNvSpPr txBox="1"/>
            <p:nvPr/>
          </p:nvSpPr>
          <p:spPr>
            <a:xfrm>
              <a:off x="28272" y="3342948"/>
              <a:ext cx="6612887" cy="52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Art &amp; D.T.: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Drawing, mechanism, painting, printing and textiles, food technology.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0" y="3937026"/>
              <a:ext cx="6669431" cy="579149"/>
            </a:xfrm>
            <a:prstGeom prst="roundRect">
              <a:avLst>
                <a:gd name="adj" fmla="val 16667"/>
              </a:avLst>
            </a:prstGeom>
            <a:solidFill>
              <a:srgbClr val="7CA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28272" y="3965298"/>
              <a:ext cx="6612887" cy="52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Music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: Singing, beat competency and rhythm skills, coordination rhythm patterns.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0" y="4559376"/>
              <a:ext cx="6669431" cy="579149"/>
            </a:xfrm>
            <a:prstGeom prst="roundRect">
              <a:avLst>
                <a:gd name="adj" fmla="val 16667"/>
              </a:avLst>
            </a:prstGeom>
            <a:solidFill>
              <a:srgbClr val="7FA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28272" y="4587648"/>
              <a:ext cx="6612887" cy="52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P.E.: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Coordination, dynamic and static balance, agility.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0" y="5181725"/>
              <a:ext cx="6669431" cy="579149"/>
            </a:xfrm>
            <a:prstGeom prst="roundRect">
              <a:avLst>
                <a:gd name="adj" fmla="val 16667"/>
              </a:avLst>
            </a:prstGeom>
            <a:solidFill>
              <a:srgbClr val="81A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28272" y="5209997"/>
              <a:ext cx="6612887" cy="52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PSHE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: Respecting rights, healthy living, celebrating difference, relationships</a:t>
              </a:r>
              <a:endPara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0" y="5804076"/>
              <a:ext cx="6669431" cy="579149"/>
            </a:xfrm>
            <a:prstGeom prst="roundRect">
              <a:avLst>
                <a:gd name="adj" fmla="val 16667"/>
              </a:avLst>
            </a:prstGeom>
            <a:solidFill>
              <a:srgbClr val="85A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28272" y="5832348"/>
              <a:ext cx="6612887" cy="52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Computing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: Online safety, grouping and sorting, coding, technology outside school.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2" name="Google Shape;192;p8" descr="Writing PNG Image File | PNG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566" y="876079"/>
            <a:ext cx="2056269" cy="1570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p9"/>
          <p:cNvSpPr txBox="1">
            <a:spLocks noGrp="1"/>
          </p:cNvSpPr>
          <p:nvPr>
            <p:ph type="title"/>
          </p:nvPr>
        </p:nvSpPr>
        <p:spPr>
          <a:xfrm>
            <a:off x="1080000" y="540032"/>
            <a:ext cx="4426782" cy="133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/>
              <a:t>ENGLISH</a:t>
            </a:r>
            <a:endParaRPr/>
          </a:p>
        </p:txBody>
      </p:sp>
      <p:cxnSp>
        <p:nvCxnSpPr>
          <p:cNvPr id="199" name="Google Shape;199;p9"/>
          <p:cNvCxnSpPr/>
          <p:nvPr/>
        </p:nvCxnSpPr>
        <p:spPr>
          <a:xfrm>
            <a:off x="3023391" y="2310207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9"/>
          <p:cNvSpPr txBox="1">
            <a:spLocks noGrp="1"/>
          </p:cNvSpPr>
          <p:nvPr>
            <p:ph type="body" idx="1"/>
          </p:nvPr>
        </p:nvSpPr>
        <p:spPr>
          <a:xfrm>
            <a:off x="522954" y="2411668"/>
            <a:ext cx="5540874" cy="427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800" b="1" u="sng"/>
              <a:t>Reading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1800" b="1"/>
              <a:t>In-school and at home –Phonics Book and Library Book</a:t>
            </a:r>
            <a:endParaRPr sz="1800" b="1"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1800" b="1"/>
              <a:t>Reading books to be sent home on Friday and returned a week later, the following Wednesday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 u="sng"/>
              <a:t>Spelling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1800" b="1"/>
              <a:t>Practised in school, set for home learning, assessed in-school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 u="sng"/>
              <a:t>Writing</a:t>
            </a:r>
            <a:endParaRPr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1800" b="1"/>
              <a:t>Writing to entertain</a:t>
            </a:r>
            <a:endParaRPr sz="1800" b="1"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1800" b="1"/>
              <a:t>Writing to inform</a:t>
            </a:r>
            <a:endParaRPr sz="1800" b="1"/>
          </a:p>
          <a:p>
            <a:pPr marL="360000" lvl="0" indent="-360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 sz="1800" b="1"/>
              <a:t>Punctuation and grammar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800" b="1" u="sng"/>
              <a:t>Handwriting</a:t>
            </a: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2" name="Google Shape;202;p9" descr="1000+ Free Book Clipart Images You Can Download Right N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8864" y="1202958"/>
            <a:ext cx="4452148" cy="4452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LightSeedLeftStep">
      <a:dk1>
        <a:srgbClr val="000000"/>
      </a:dk1>
      <a:lt1>
        <a:srgbClr val="FFFFFF"/>
      </a:lt1>
      <a:dk2>
        <a:srgbClr val="412425"/>
      </a:dk2>
      <a:lt2>
        <a:srgbClr val="E8E2E4"/>
      </a:lt2>
      <a:accent1>
        <a:srgbClr val="80AA9F"/>
      </a:accent1>
      <a:accent2>
        <a:srgbClr val="75AC87"/>
      </a:accent2>
      <a:accent3>
        <a:srgbClr val="86AB81"/>
      </a:accent3>
      <a:accent4>
        <a:srgbClr val="90AA74"/>
      </a:accent4>
      <a:accent5>
        <a:srgbClr val="A1A47C"/>
      </a:accent5>
      <a:accent6>
        <a:srgbClr val="B29F7A"/>
      </a:accent6>
      <a:hlink>
        <a:srgbClr val="AE697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599</Words>
  <Application>Microsoft Office PowerPoint</Application>
  <PresentationFormat>Widescreen</PresentationFormat>
  <Paragraphs>93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</vt:lpstr>
      <vt:lpstr>Noto Sans Symbols</vt:lpstr>
      <vt:lpstr>Rockwell</vt:lpstr>
      <vt:lpstr>LeafVTI</vt:lpstr>
      <vt:lpstr>WELCOME TO YEAR 1 19TH SEPTEMBER 2025</vt:lpstr>
      <vt:lpstr>MEETING</vt:lpstr>
      <vt:lpstr>CLASS TEACHERS AND SUPPORT STAFF</vt:lpstr>
      <vt:lpstr>SCHOOL TIMINGS</vt:lpstr>
      <vt:lpstr>UNIFORM</vt:lpstr>
      <vt:lpstr>P.E. KIT P.E DAYS: TUES &amp; THURS</vt:lpstr>
      <vt:lpstr>PACKED LUNCHES</vt:lpstr>
      <vt:lpstr>YEAR 1 CURRICULUM</vt:lpstr>
      <vt:lpstr>ENGLISH</vt:lpstr>
      <vt:lpstr>MATHS</vt:lpstr>
      <vt:lpstr>HOME LEARNING</vt:lpstr>
      <vt:lpstr>Communication with the school</vt:lpstr>
      <vt:lpstr> PHONICS SCREENING  NEXT YEAR JUNE 2026  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 19TH SEPTEMBER 2025</dc:title>
  <dc:creator>Thurlow, Sally</dc:creator>
  <cp:lastModifiedBy>Harjeet Ryatt</cp:lastModifiedBy>
  <cp:revision>2</cp:revision>
  <dcterms:created xsi:type="dcterms:W3CDTF">2021-09-26T21:25:24Z</dcterms:created>
  <dcterms:modified xsi:type="dcterms:W3CDTF">2025-09-18T13:03:47Z</dcterms:modified>
</cp:coreProperties>
</file>